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270" r:id="rId4"/>
    <p:sldId id="281" r:id="rId5"/>
    <p:sldId id="303" r:id="rId6"/>
    <p:sldId id="304" r:id="rId7"/>
    <p:sldId id="305" r:id="rId8"/>
    <p:sldId id="306" r:id="rId9"/>
    <p:sldId id="308" r:id="rId10"/>
    <p:sldId id="30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D4B"/>
    <a:srgbClr val="AD4A35"/>
    <a:srgbClr val="EB9E4B"/>
    <a:srgbClr val="C1D588"/>
    <a:srgbClr val="CEAB98"/>
    <a:srgbClr val="3C61A7"/>
    <a:srgbClr val="D0E2A9"/>
    <a:srgbClr val="D2E2B8"/>
    <a:srgbClr val="BFE0E2"/>
    <a:srgbClr val="CEE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4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95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26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6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87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53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76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48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30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92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100000">
              <a:srgbClr val="D0E2A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36B3-EDF8-4D6C-830E-7B027D3508A6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FC630-3C76-4879-B19F-F4FB4B1938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16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2329143" y="1216000"/>
            <a:ext cx="6879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2">
                    <a:lumMod val="50000"/>
                  </a:schemeClr>
                </a:solidFill>
                <a:latin typeface="Roboto Medium"/>
              </a:rPr>
              <a:t>Bijeenkomst </a:t>
            </a:r>
          </a:p>
          <a:p>
            <a:pPr algn="ctr"/>
            <a:endParaRPr lang="nl-NL" sz="3600" dirty="0">
              <a:solidFill>
                <a:schemeClr val="bg2">
                  <a:lumMod val="50000"/>
                </a:schemeClr>
              </a:solidFill>
              <a:latin typeface="Roboto Medium"/>
            </a:endParaRPr>
          </a:p>
          <a:p>
            <a:pPr algn="ctr"/>
            <a:r>
              <a:rPr lang="nl-NL" sz="3600" b="1">
                <a:solidFill>
                  <a:schemeClr val="bg2">
                    <a:lumMod val="50000"/>
                  </a:schemeClr>
                </a:solidFill>
                <a:latin typeface="Roboto Medium"/>
              </a:rPr>
              <a:t>Duurzaam Zevenellen</a:t>
            </a:r>
            <a:endParaRPr lang="nl-NL" sz="3600" b="1" dirty="0">
              <a:solidFill>
                <a:schemeClr val="bg2">
                  <a:lumMod val="50000"/>
                </a:schemeClr>
              </a:solidFill>
              <a:latin typeface="Roboto Medium"/>
            </a:endParaRPr>
          </a:p>
          <a:p>
            <a:pPr algn="ctr"/>
            <a:endParaRPr lang="nl-NL" sz="3600" dirty="0">
              <a:solidFill>
                <a:schemeClr val="bg2">
                  <a:lumMod val="50000"/>
                </a:schemeClr>
              </a:solidFill>
              <a:latin typeface="Roboto Medium"/>
            </a:endParaRPr>
          </a:p>
          <a:p>
            <a:pPr algn="ctr"/>
            <a:r>
              <a:rPr lang="nl-NL" sz="2400" dirty="0">
                <a:solidFill>
                  <a:schemeClr val="bg2">
                    <a:lumMod val="50000"/>
                  </a:schemeClr>
                </a:solidFill>
                <a:latin typeface="Roboto Medium"/>
              </a:rPr>
              <a:t>dd. 21-10-2019</a:t>
            </a:r>
          </a:p>
          <a:p>
            <a:pPr algn="ctr"/>
            <a:r>
              <a:rPr lang="nl-NL" sz="2400" dirty="0">
                <a:solidFill>
                  <a:schemeClr val="bg2">
                    <a:lumMod val="50000"/>
                  </a:schemeClr>
                </a:solidFill>
                <a:latin typeface="Roboto Medium"/>
              </a:rPr>
              <a:t>Gemeenschapshuis de </a:t>
            </a:r>
            <a:r>
              <a:rPr lang="nl-NL" sz="2400" dirty="0" err="1">
                <a:solidFill>
                  <a:schemeClr val="bg2">
                    <a:lumMod val="50000"/>
                  </a:schemeClr>
                </a:solidFill>
                <a:latin typeface="Roboto Medium"/>
              </a:rPr>
              <a:t>Roffert</a:t>
            </a:r>
            <a:r>
              <a:rPr lang="nl-NL" sz="2400" dirty="0">
                <a:solidFill>
                  <a:schemeClr val="bg2">
                    <a:lumMod val="50000"/>
                  </a:schemeClr>
                </a:solidFill>
                <a:latin typeface="Roboto Medium"/>
              </a:rPr>
              <a:t> Buggenum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143111" y="175205"/>
            <a:ext cx="59328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dirty="0">
                <a:solidFill>
                  <a:schemeClr val="bg1"/>
                </a:solidFill>
                <a:latin typeface="Roboto Medium"/>
              </a:rPr>
              <a:t>Oktober 2019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1D4358-8EC7-44D5-8BEA-F2222EA0C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4" y="4959921"/>
            <a:ext cx="2032960" cy="14931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B95AF87-C019-4327-A1FC-F7701BB17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69" y="4921730"/>
            <a:ext cx="2286370" cy="148327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9310842-9D31-4F54-BC69-D82130BA7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90" y="4969782"/>
            <a:ext cx="2286371" cy="14052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C26B596-F0D9-4AA7-9369-21C63EB8C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43" y="4930297"/>
            <a:ext cx="2032960" cy="152275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8F97519-19AF-439B-810D-B2C272CE2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12" y="4998091"/>
            <a:ext cx="2446016" cy="13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5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1839687" y="1479069"/>
            <a:ext cx="8240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3600" dirty="0">
              <a:solidFill>
                <a:schemeClr val="bg2">
                  <a:lumMod val="50000"/>
                </a:schemeClr>
              </a:solidFill>
              <a:latin typeface="Roboto Medium"/>
            </a:endParaRPr>
          </a:p>
          <a:p>
            <a:pPr algn="ctr"/>
            <a:r>
              <a:rPr lang="nl-NL" sz="3600" dirty="0">
                <a:solidFill>
                  <a:schemeClr val="bg2">
                    <a:lumMod val="50000"/>
                  </a:schemeClr>
                </a:solidFill>
                <a:latin typeface="Roboto Medium"/>
              </a:rPr>
              <a:t>Dank voor uw </a:t>
            </a:r>
          </a:p>
          <a:p>
            <a:pPr algn="ctr"/>
            <a:endParaRPr lang="nl-NL" sz="3600" dirty="0">
              <a:solidFill>
                <a:schemeClr val="bg2">
                  <a:lumMod val="50000"/>
                </a:schemeClr>
              </a:solidFill>
              <a:latin typeface="Roboto Medium"/>
            </a:endParaRPr>
          </a:p>
          <a:p>
            <a:pPr algn="ctr"/>
            <a:r>
              <a:rPr lang="nl-NL" sz="3600" dirty="0">
                <a:solidFill>
                  <a:schemeClr val="bg2">
                    <a:lumMod val="50000"/>
                  </a:schemeClr>
                </a:solidFill>
                <a:latin typeface="Roboto Medium"/>
              </a:rPr>
              <a:t>Aanwezigheid, aandacht </a:t>
            </a:r>
          </a:p>
          <a:p>
            <a:pPr algn="ctr"/>
            <a:endParaRPr lang="nl-NL" sz="3600" dirty="0">
              <a:solidFill>
                <a:schemeClr val="bg2">
                  <a:lumMod val="50000"/>
                </a:schemeClr>
              </a:solidFill>
              <a:latin typeface="Roboto Medium"/>
            </a:endParaRPr>
          </a:p>
          <a:p>
            <a:pPr algn="ctr"/>
            <a:r>
              <a:rPr lang="nl-NL" sz="3600" dirty="0">
                <a:solidFill>
                  <a:schemeClr val="bg2">
                    <a:lumMod val="50000"/>
                  </a:schemeClr>
                </a:solidFill>
                <a:latin typeface="Roboto Medium"/>
              </a:rPr>
              <a:t>en </a:t>
            </a:r>
            <a:r>
              <a:rPr lang="nl-NL" sz="3600">
                <a:solidFill>
                  <a:schemeClr val="bg2">
                    <a:lumMod val="50000"/>
                  </a:schemeClr>
                </a:solidFill>
                <a:latin typeface="Roboto Medium"/>
              </a:rPr>
              <a:t>hopelijk medewerking</a:t>
            </a:r>
            <a:endParaRPr lang="nl-NL" sz="3600" dirty="0">
              <a:solidFill>
                <a:schemeClr val="bg2">
                  <a:lumMod val="50000"/>
                </a:schemeClr>
              </a:solidFill>
              <a:latin typeface="Roboto Medium"/>
            </a:endParaRPr>
          </a:p>
          <a:p>
            <a:pPr algn="ctr"/>
            <a:r>
              <a:rPr lang="nl-NL" sz="3600" dirty="0">
                <a:solidFill>
                  <a:schemeClr val="bg2">
                    <a:lumMod val="50000"/>
                  </a:schemeClr>
                </a:solidFill>
                <a:latin typeface="Roboto Medium"/>
              </a:rPr>
              <a:t> </a:t>
            </a:r>
          </a:p>
          <a:p>
            <a:pPr algn="ctr"/>
            <a:endParaRPr lang="nl-NL" sz="3600" dirty="0">
              <a:solidFill>
                <a:schemeClr val="bg2">
                  <a:lumMod val="50000"/>
                </a:schemeClr>
              </a:solidFill>
              <a:latin typeface="Roboto Medium"/>
            </a:endParaRPr>
          </a:p>
          <a:p>
            <a:pPr algn="ctr"/>
            <a:endParaRPr lang="nl-NL" sz="3600" dirty="0">
              <a:solidFill>
                <a:schemeClr val="bg2">
                  <a:lumMod val="50000"/>
                </a:schemeClr>
              </a:solidFill>
              <a:latin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7256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794616" y="1178544"/>
            <a:ext cx="8008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Programma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Welkom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Voorstelronde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Historische schets </a:t>
            </a:r>
            <a:r>
              <a:rPr lang="nl-NL" sz="2400" dirty="0" err="1"/>
              <a:t>Zevenellenterrein</a:t>
            </a:r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Zorgen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Succesvolle acties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Korte toelichting recent ingediende Zienswijze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Vragen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Inrichting werkgroep</a:t>
            </a:r>
            <a:endParaRPr lang="nl-NL" dirty="0"/>
          </a:p>
        </p:txBody>
      </p:sp>
      <p:pic>
        <p:nvPicPr>
          <p:cNvPr id="6" name="Afbeelding 5" descr="Dorpsraad logo_aardetint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937" y="468966"/>
            <a:ext cx="2611144" cy="7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Buggenum 0p weg naar 2030.jpg"/>
          <p:cNvPicPr>
            <a:picLocks noChangeAspect="1"/>
          </p:cNvPicPr>
          <p:nvPr/>
        </p:nvPicPr>
        <p:blipFill>
          <a:blip r:embed="rId2">
            <a:alphaModFix amt="48000"/>
          </a:blip>
          <a:srcRect l="3367" r="3367" b="61913"/>
          <a:stretch>
            <a:fillRect/>
          </a:stretch>
        </p:blipFill>
        <p:spPr>
          <a:xfrm>
            <a:off x="3819021" y="2"/>
            <a:ext cx="4064022" cy="117328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928471" y="823755"/>
            <a:ext cx="101348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b="1" dirty="0"/>
          </a:p>
          <a:p>
            <a:r>
              <a:rPr lang="nl-NL" sz="2400" b="1" dirty="0"/>
              <a:t>Maascentrale PLEM 1954-1996</a:t>
            </a:r>
          </a:p>
          <a:p>
            <a:endParaRPr lang="nl-NL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Tijdens bedrijf en na beëindiging: milieuramp, zowel voor milieu als voor werknemers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Vliegas, radioactieve straling, dioxines, zware metalen, radongas, oplosmiddelen, asbestvezels, zware stookolie in bodem.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Recente bodemsanering niet geloofwaardig: groot gezondheidsrisico voor toekomstige werknemers op dit terrein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</p:txBody>
      </p:sp>
      <p:pic>
        <p:nvPicPr>
          <p:cNvPr id="6" name="Afbeelding 5" descr="Dorpsraad logo_aardetin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37" y="468966"/>
            <a:ext cx="2611144" cy="70957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DC81444-AB83-4754-A5D9-1BC1A473B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80" y="4515982"/>
            <a:ext cx="2500584" cy="183658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744E4F3-5BE8-4837-A791-A64516028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44" y="4515982"/>
            <a:ext cx="2466975" cy="18478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3BA210D-7177-4025-8260-3097ACE24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26" y="4481450"/>
            <a:ext cx="3350192" cy="18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5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827937" y="1166926"/>
            <a:ext cx="101348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Plannen voor afvalverbrander : eind 20</a:t>
            </a:r>
            <a:r>
              <a:rPr lang="nl-NL" sz="2400" b="1" baseline="30000" dirty="0"/>
              <a:t>e</a:t>
            </a:r>
            <a:r>
              <a:rPr lang="nl-NL" sz="2400" b="1" dirty="0"/>
              <a:t> eeuw</a:t>
            </a:r>
          </a:p>
          <a:p>
            <a:endParaRPr lang="nl-NL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Diverse actiegroepen gingen samenwerken om de volgende milieuramp te voorkomen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/>
              <a:t>Stg</a:t>
            </a:r>
            <a:r>
              <a:rPr lang="nl-NL" sz="2000" dirty="0"/>
              <a:t> Leefmilieu Buggenum </a:t>
            </a:r>
            <a:r>
              <a:rPr lang="nl-NL" sz="2000" dirty="0" err="1"/>
              <a:t>e.o</a:t>
            </a:r>
            <a:r>
              <a:rPr lang="nl-NL" sz="2000" dirty="0"/>
              <a:t>, </a:t>
            </a:r>
            <a:r>
              <a:rPr lang="nl-NL" sz="2000" dirty="0" err="1"/>
              <a:t>Stg</a:t>
            </a:r>
            <a:r>
              <a:rPr lang="nl-NL" sz="2000" dirty="0"/>
              <a:t> Brandend hart (11 Nederlandse) en 16 Duitse milieuorganisaties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Diverse acties, o.a. met bussen naar Provinciehuis Maastricht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Afvalverbrander kon daardoor tegengehouden worden</a:t>
            </a:r>
            <a:r>
              <a:rPr lang="nl-NL" sz="2000" b="1" dirty="0"/>
              <a:t> </a:t>
            </a:r>
          </a:p>
        </p:txBody>
      </p:sp>
      <p:pic>
        <p:nvPicPr>
          <p:cNvPr id="19" name="Afbeelding 18" descr="Buggenum 0p weg naar 2030.jpg"/>
          <p:cNvPicPr>
            <a:picLocks noChangeAspect="1"/>
          </p:cNvPicPr>
          <p:nvPr/>
        </p:nvPicPr>
        <p:blipFill>
          <a:blip r:embed="rId2">
            <a:alphaModFix amt="48000"/>
          </a:blip>
          <a:srcRect l="3367" r="3367" b="61913"/>
          <a:stretch>
            <a:fillRect/>
          </a:stretch>
        </p:blipFill>
        <p:spPr>
          <a:xfrm>
            <a:off x="3819021" y="2"/>
            <a:ext cx="4064022" cy="1173286"/>
          </a:xfrm>
          <a:prstGeom prst="rect">
            <a:avLst/>
          </a:prstGeom>
        </p:spPr>
      </p:pic>
      <p:pic>
        <p:nvPicPr>
          <p:cNvPr id="20" name="Afbeelding 19" descr="Dorpsraad logo_aardetin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37" y="468966"/>
            <a:ext cx="2611144" cy="70957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23C3A9-F580-4CDB-9D26-E9618736F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2" y="5063050"/>
            <a:ext cx="3765603" cy="13343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7E53E21-1F9B-46EF-ABD0-060805E1F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60135"/>
            <a:ext cx="5189353" cy="20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5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913417" y="1531398"/>
            <a:ext cx="10134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Kolenvergasser: de Willem Alexander Centrale 1990-2012</a:t>
            </a:r>
          </a:p>
          <a:p>
            <a:endParaRPr lang="nl-NL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Vergunningentraject werd gemist doordat de centrale op stukje grondgebied van Roermond werd geplaatst.  Voordat ontdekt was, waren de vergunningen al verleend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Investering 40 miljoen, totale kosten veel hoger. Sluiting vanwege economische motieven, niet rendabel</a:t>
            </a:r>
            <a:endParaRPr lang="nl-NL" sz="2400" b="1" dirty="0"/>
          </a:p>
        </p:txBody>
      </p:sp>
      <p:pic>
        <p:nvPicPr>
          <p:cNvPr id="19" name="Afbeelding 18" descr="Buggenum 0p weg naar 2030.jpg"/>
          <p:cNvPicPr>
            <a:picLocks noChangeAspect="1"/>
          </p:cNvPicPr>
          <p:nvPr/>
        </p:nvPicPr>
        <p:blipFill>
          <a:blip r:embed="rId2">
            <a:alphaModFix amt="48000"/>
          </a:blip>
          <a:srcRect l="3367" r="3367" b="61913"/>
          <a:stretch>
            <a:fillRect/>
          </a:stretch>
        </p:blipFill>
        <p:spPr>
          <a:xfrm>
            <a:off x="3819021" y="2"/>
            <a:ext cx="4064022" cy="1173286"/>
          </a:xfrm>
          <a:prstGeom prst="rect">
            <a:avLst/>
          </a:prstGeom>
        </p:spPr>
      </p:pic>
      <p:pic>
        <p:nvPicPr>
          <p:cNvPr id="20" name="Afbeelding 19" descr="Dorpsraad logo_aardetin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37" y="468966"/>
            <a:ext cx="2611144" cy="70957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8E1DB02-EC63-4CC7-9787-0025D722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48" y="3769677"/>
            <a:ext cx="3653724" cy="23703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F9563C6-510B-4D23-984A-EC5D2A8B3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82" y="3762485"/>
            <a:ext cx="4572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3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913417" y="1173288"/>
            <a:ext cx="101348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Mestverwerking Mousset</a:t>
            </a:r>
          </a:p>
          <a:p>
            <a:endParaRPr lang="nl-NL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Plan om in oude (lekkende) olietanks, mest op te slaan en met hout-gestookte installatie op te warmen en in te dikken. Dit op 300 meter afstand van bassischool en woonhuizen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Gemeente Leudal verleende vergunning, zelfs voor grotere mestverwerkingscapaciteit dan aangevraagd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Geprocedeerd door &gt; 30 inwoners van Buggenum  en </a:t>
            </a:r>
          </a:p>
          <a:p>
            <a:r>
              <a:rPr lang="nl-NL" dirty="0"/>
              <a:t>      daarnaast door Dorpsraad die 50 inwoners vertegenwoordigde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2017: Eerste stap verloren: argument ‘geen belanghebbenden’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Door naar Raad van State: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2017 Dorpsraad: wel belanghebbende (vreemd genoeg de inwoners niet)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2018: Dorpsraad won daarna Hoger Beroep: Vergunning is vernietigd. Reden: mest betreft afval</a:t>
            </a:r>
            <a:r>
              <a:rPr lang="nl-NL"/>
              <a:t>, MER-procedure </a:t>
            </a:r>
            <a:r>
              <a:rPr lang="nl-NL" dirty="0"/>
              <a:t>verplicht</a:t>
            </a:r>
            <a:endParaRPr lang="nl-NL" sz="2400" b="1" dirty="0"/>
          </a:p>
        </p:txBody>
      </p:sp>
      <p:pic>
        <p:nvPicPr>
          <p:cNvPr id="19" name="Afbeelding 18" descr="Buggenum 0p weg naar 2030.jpg"/>
          <p:cNvPicPr>
            <a:picLocks noChangeAspect="1"/>
          </p:cNvPicPr>
          <p:nvPr/>
        </p:nvPicPr>
        <p:blipFill>
          <a:blip r:embed="rId2">
            <a:alphaModFix amt="48000"/>
          </a:blip>
          <a:srcRect l="3367" r="3367" b="61913"/>
          <a:stretch>
            <a:fillRect/>
          </a:stretch>
        </p:blipFill>
        <p:spPr>
          <a:xfrm>
            <a:off x="3819021" y="2"/>
            <a:ext cx="4064022" cy="1173286"/>
          </a:xfrm>
          <a:prstGeom prst="rect">
            <a:avLst/>
          </a:prstGeom>
        </p:spPr>
      </p:pic>
      <p:pic>
        <p:nvPicPr>
          <p:cNvPr id="20" name="Afbeelding 19" descr="Dorpsraad logo_aardetin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37" y="468966"/>
            <a:ext cx="2611144" cy="70957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54DC0E4-6F58-4482-87C6-7255F9305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12" y="3133402"/>
            <a:ext cx="3248599" cy="18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2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902784" y="1510133"/>
            <a:ext cx="101348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2019 nieuwe aanvraag omgevings- en watervergunning mestverwerking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Betreft collectief van aantal Midden-Limburgse agrariërs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Inmiddels steeds meer bekend over fraude en gebrek aan handhaving in deze sector. Geen vertrouwen dat dit initiatief wel rekening houdt met de leefomgeving.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Dit wordt onderbouwd door onderzoeksrapport van </a:t>
            </a:r>
            <a:r>
              <a:rPr lang="nl-NL" sz="2000" dirty="0" err="1"/>
              <a:t>Kragten</a:t>
            </a:r>
            <a:r>
              <a:rPr lang="nl-NL" sz="2000" dirty="0"/>
              <a:t> b.v.: bij volbouwen van </a:t>
            </a:r>
            <a:r>
              <a:rPr lang="nl-NL" sz="2000" dirty="0" err="1"/>
              <a:t>Zevenellenterrein</a:t>
            </a:r>
            <a:r>
              <a:rPr lang="nl-NL" sz="2000" dirty="0"/>
              <a:t> met bedrijven die afval uit de agrarische sector verwerken krijgen 80.000 mensen in M-Limburg last van geuroverlast.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Naar aanleiding daarvan maakt Gemeente Leudal ‘Geurbeleid’.  Het gemaakte beleid is absoluut niet afdoende om risico's voor milieu en gezondheid te voorkomen.</a:t>
            </a:r>
          </a:p>
          <a:p>
            <a:endParaRPr lang="nl-NL" sz="2400" b="1" dirty="0"/>
          </a:p>
        </p:txBody>
      </p:sp>
      <p:pic>
        <p:nvPicPr>
          <p:cNvPr id="19" name="Afbeelding 18" descr="Buggenum 0p weg naar 2030.jpg"/>
          <p:cNvPicPr>
            <a:picLocks noChangeAspect="1"/>
          </p:cNvPicPr>
          <p:nvPr/>
        </p:nvPicPr>
        <p:blipFill>
          <a:blip r:embed="rId2">
            <a:alphaModFix amt="48000"/>
          </a:blip>
          <a:srcRect l="3367" r="3367" b="61913"/>
          <a:stretch>
            <a:fillRect/>
          </a:stretch>
        </p:blipFill>
        <p:spPr>
          <a:xfrm>
            <a:off x="3819021" y="2"/>
            <a:ext cx="4064022" cy="1173286"/>
          </a:xfrm>
          <a:prstGeom prst="rect">
            <a:avLst/>
          </a:prstGeom>
        </p:spPr>
      </p:pic>
      <p:pic>
        <p:nvPicPr>
          <p:cNvPr id="20" name="Afbeelding 19" descr="Dorpsraad logo_aardetin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37" y="468966"/>
            <a:ext cx="2611144" cy="7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168598" y="586645"/>
            <a:ext cx="1013489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Ingediende Zienswijzen</a:t>
            </a:r>
          </a:p>
          <a:p>
            <a:endParaRPr lang="nl-NL" sz="2400" b="1" dirty="0"/>
          </a:p>
          <a:p>
            <a:r>
              <a:rPr lang="nl-NL" dirty="0"/>
              <a:t>3 juli 2019 hebben 13 inwoners en Dorpsraad Buggenum (toegevoegd) via gespecialiseerd advocatenkantoor twee Zienswijzen ingediend bij de Provincie. </a:t>
            </a:r>
          </a:p>
          <a:p>
            <a:endParaRPr lang="nl-NL" dirty="0"/>
          </a:p>
          <a:p>
            <a:r>
              <a:rPr lang="nl-NL" dirty="0"/>
              <a:t>Argumentatie van onze juristen:</a:t>
            </a:r>
            <a:endParaRPr lang="nl-NL" sz="2400" b="1" dirty="0"/>
          </a:p>
          <a:p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b="1" dirty="0"/>
              <a:t>Omgevingsvergunning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M.E.R. vereist vanwege potentiële ziekteverwerkers. Recente uitspraak </a:t>
            </a:r>
          </a:p>
          <a:p>
            <a:r>
              <a:rPr lang="nl-NL" dirty="0"/>
              <a:t>      Rechtbank Gelderland: vernietigt vergunningen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van toepassing zijnde ‘Programmatische aanpak Stikstof’. De </a:t>
            </a:r>
          </a:p>
          <a:p>
            <a:r>
              <a:rPr lang="nl-NL" dirty="0"/>
              <a:t>      eerder verleende Natuurvergunning is verlopen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Belastbaarheid omgeving  door mestverwerking is groter dan van </a:t>
            </a:r>
          </a:p>
          <a:p>
            <a:r>
              <a:rPr lang="nl-NL" dirty="0"/>
              <a:t>      </a:t>
            </a:r>
            <a:r>
              <a:rPr lang="nl-NL"/>
              <a:t>toepassing zijnde </a:t>
            </a:r>
            <a:r>
              <a:rPr lang="nl-NL" dirty="0"/>
              <a:t>milieucategorie 4.2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2.   Watervergunning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Over de emissie van voorzorgparameters in oppervlaktewater is onvoldoende bekend en in strijd met het Voorzorgbeginsel. Dit moet meegenomen worden in MER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 de uitspraak van het Europese Hof d.d. 1 juli 2015 (Wezer-arrest): geen enkele achteruitgang is toegestaan wanneer een oppervlaktewaterlichaam niet aan de vereiste toestandsklasse voldoet</a:t>
            </a:r>
          </a:p>
          <a:p>
            <a:endParaRPr lang="nl-NL" dirty="0"/>
          </a:p>
        </p:txBody>
      </p:sp>
      <p:pic>
        <p:nvPicPr>
          <p:cNvPr id="19" name="Afbeelding 18" descr="Buggenum 0p weg naar 2030.jpg"/>
          <p:cNvPicPr>
            <a:picLocks noChangeAspect="1"/>
          </p:cNvPicPr>
          <p:nvPr/>
        </p:nvPicPr>
        <p:blipFill>
          <a:blip r:embed="rId2">
            <a:alphaModFix amt="48000"/>
          </a:blip>
          <a:srcRect l="3367" r="3367" b="61913"/>
          <a:stretch>
            <a:fillRect/>
          </a:stretch>
        </p:blipFill>
        <p:spPr>
          <a:xfrm>
            <a:off x="3819021" y="2"/>
            <a:ext cx="4064022" cy="1173286"/>
          </a:xfrm>
          <a:prstGeom prst="rect">
            <a:avLst/>
          </a:prstGeom>
        </p:spPr>
      </p:pic>
      <p:pic>
        <p:nvPicPr>
          <p:cNvPr id="20" name="Afbeelding 19" descr="Dorpsraad logo_aardetin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37" y="468966"/>
            <a:ext cx="2611144" cy="70957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CCC14FD-D35C-44BD-93AE-C548D3CB3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71" y="1765187"/>
            <a:ext cx="3223509" cy="28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3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530644" y="717429"/>
            <a:ext cx="103570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Het vervolg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OML zet momenteel stevig in op acquisitie voor nieuwe bedrijven. Gezien de voorgeschiedenis is geen vertrouwen dat invulling van Zevenellen gepaard gaat met respect voor de leefbaarheid Midden-Limburg.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Gezien de verwachte ontwikkelingen is de huidige milieugroep van Dorpsraad Buggenum te klein. Uitbreiding is nodig met mensen met specifieke expertise en/of met veel draagvlak in de achterban.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Hoe/wat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Uitbreiding van huidige werkgroep of oprichting nieuwe werkgroep/stichting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Nodig zijn mensen die: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Vergunningaanvragen in de gaten houden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Procedures bewaken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Strategisch kunnen denken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Flexibel zijn: tijden geen actie, maar als actualiteit daarom vraagt beschikbaar zijn.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Een secretaris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Mensen die bereid zijn om actie te voeren</a:t>
            </a:r>
            <a:endParaRPr lang="nl-NL" sz="2400" b="1" dirty="0"/>
          </a:p>
        </p:txBody>
      </p:sp>
      <p:pic>
        <p:nvPicPr>
          <p:cNvPr id="19" name="Afbeelding 18" descr="Buggenum 0p weg naar 2030.jpg"/>
          <p:cNvPicPr>
            <a:picLocks noChangeAspect="1"/>
          </p:cNvPicPr>
          <p:nvPr/>
        </p:nvPicPr>
        <p:blipFill>
          <a:blip r:embed="rId2">
            <a:alphaModFix amt="48000"/>
          </a:blip>
          <a:srcRect l="3367" r="3367" b="61913"/>
          <a:stretch>
            <a:fillRect/>
          </a:stretch>
        </p:blipFill>
        <p:spPr>
          <a:xfrm>
            <a:off x="3819021" y="2"/>
            <a:ext cx="4064022" cy="1173286"/>
          </a:xfrm>
          <a:prstGeom prst="rect">
            <a:avLst/>
          </a:prstGeom>
        </p:spPr>
      </p:pic>
      <p:pic>
        <p:nvPicPr>
          <p:cNvPr id="20" name="Afbeelding 19" descr="Dorpsraad logo_aardetin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37" y="468966"/>
            <a:ext cx="2611144" cy="7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56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650</Words>
  <Application>Microsoft Office PowerPoint</Application>
  <PresentationFormat>Breedbeeld</PresentationFormat>
  <Paragraphs>107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 Medium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Den Spike Unattendeds © 2015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 Baur</dc:creator>
  <cp:lastModifiedBy>M Baur</cp:lastModifiedBy>
  <cp:revision>87</cp:revision>
  <dcterms:created xsi:type="dcterms:W3CDTF">2019-03-16T13:13:01Z</dcterms:created>
  <dcterms:modified xsi:type="dcterms:W3CDTF">2019-10-21T09:47:55Z</dcterms:modified>
</cp:coreProperties>
</file>